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fbb5826f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affbb5826f_2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91a174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f91a174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f91a1748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f91a1748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91a174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f91a174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91a1748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f91a1748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91a174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f91a174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09779e3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09779e3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ffbb5826f_2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affbb5826f_2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ffbb5826f_2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affbb5826f_2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ffbb5826f_2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affbb5826f_2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fbb5826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affbb5826f_2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91a1748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df91a1748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fbb5826f_2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affbb5826f_2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fbb5826f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ffbb5826f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fbb5826f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MVC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Oldest / Many implementation ways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Controller entry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One-Direction-Flow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Easy to implement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Difficult to split business logic with UI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MVP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Derived from MVC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View entry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Two-Directional-Flow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when the UI affected by the updates from Model are very limited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MVVM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View entry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or Two-Directional-Flow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View updated by Model frequency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learning curve</a:t>
            </a:r>
            <a:endParaRPr/>
          </a:p>
        </p:txBody>
      </p:sp>
      <p:sp>
        <p:nvSpPr>
          <p:cNvPr id="182" name="Google Shape;182;gaffbb5826f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4"/>
          <p:cNvCxnSpPr/>
          <p:nvPr/>
        </p:nvCxnSpPr>
        <p:spPr>
          <a:xfrm>
            <a:off x="400050" y="2505075"/>
            <a:ext cx="8344754" cy="68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" name="Google Shape;57;p14"/>
          <p:cNvSpPr txBox="1"/>
          <p:nvPr>
            <p:ph type="title"/>
          </p:nvPr>
        </p:nvSpPr>
        <p:spPr>
          <a:xfrm>
            <a:off x="400050" y="695325"/>
            <a:ext cx="8339137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00050" y="2643188"/>
            <a:ext cx="8339137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00050" y="176213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00050" y="1171575"/>
            <a:ext cx="8339137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603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1pPr>
            <a:lvl2pPr indent="-2603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2pPr>
            <a:lvl3pPr indent="-2603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3pPr>
            <a:lvl4pPr indent="-2603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4pPr>
            <a:lvl5pPr indent="-2603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6"/>
          <p:cNvCxnSpPr/>
          <p:nvPr/>
        </p:nvCxnSpPr>
        <p:spPr>
          <a:xfrm>
            <a:off x="400050" y="1038225"/>
            <a:ext cx="3567230" cy="7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" name="Google Shape;66;p16"/>
          <p:cNvSpPr/>
          <p:nvPr>
            <p:ph idx="2" type="pic"/>
          </p:nvPr>
        </p:nvSpPr>
        <p:spPr>
          <a:xfrm>
            <a:off x="4519613" y="-381000"/>
            <a:ext cx="4795837" cy="713898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00050" y="176213"/>
            <a:ext cx="3571875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00050" y="1171575"/>
            <a:ext cx="3571875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2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21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915887" y="492560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895350" y="3357563"/>
            <a:ext cx="7358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03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2pPr>
            <a:lvl3pPr indent="-2603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3pPr>
            <a:lvl4pPr indent="-2603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4pPr>
            <a:lvl5pPr indent="-2603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895350" y="2273199"/>
            <a:ext cx="7358063" cy="354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2100"/>
              <a:buFont typeface="Helvetica Neue Light"/>
              <a:buNone/>
              <a:defRPr sz="2100"/>
            </a:lvl1pPr>
            <a:lvl2pPr indent="-2603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2pPr>
            <a:lvl3pPr indent="-2603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3pPr>
            <a:lvl4pPr indent="-2603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4pPr>
            <a:lvl5pPr indent="-2603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showMasterSp="0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9"/>
          <p:cNvCxnSpPr/>
          <p:nvPr/>
        </p:nvCxnSpPr>
        <p:spPr>
          <a:xfrm>
            <a:off x="5305425" y="4205288"/>
            <a:ext cx="0" cy="750161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8" name="Google Shape;78;p19"/>
          <p:cNvSpPr/>
          <p:nvPr>
            <p:ph idx="2" type="pic"/>
          </p:nvPr>
        </p:nvSpPr>
        <p:spPr>
          <a:xfrm>
            <a:off x="-33337" y="-14287"/>
            <a:ext cx="13487400" cy="820578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990600" y="4105275"/>
            <a:ext cx="40719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5519738" y="4476750"/>
            <a:ext cx="34813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 showMasterSp="0">
  <p:cSld name="Title - Centr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00050" y="1733550"/>
            <a:ext cx="8339137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 showMasterSp="0">
  <p:cSld name="Photo - Vertical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21"/>
          <p:cNvCxnSpPr/>
          <p:nvPr/>
        </p:nvCxnSpPr>
        <p:spPr>
          <a:xfrm>
            <a:off x="400050" y="2566988"/>
            <a:ext cx="3750803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7" name="Google Shape;87;p21"/>
          <p:cNvSpPr/>
          <p:nvPr>
            <p:ph idx="2" type="pic"/>
          </p:nvPr>
        </p:nvSpPr>
        <p:spPr>
          <a:xfrm>
            <a:off x="3700463" y="-4762"/>
            <a:ext cx="7848600" cy="524351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400050" y="757238"/>
            <a:ext cx="375285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400050" y="2705100"/>
            <a:ext cx="375285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357187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00050" y="176213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623888" y="466725"/>
            <a:ext cx="7886700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603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1pPr>
            <a:lvl2pPr indent="-2603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2pPr>
            <a:lvl3pPr indent="-2603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3pPr>
            <a:lvl4pPr indent="-2603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4pPr>
            <a:lvl5pPr indent="-2603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4"/>
          <p:cNvCxnSpPr/>
          <p:nvPr/>
        </p:nvCxnSpPr>
        <p:spPr>
          <a:xfrm flipH="1">
            <a:off x="5929402" y="266700"/>
            <a:ext cx="0" cy="4178852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9" name="Google Shape;99;p24"/>
          <p:cNvCxnSpPr/>
          <p:nvPr/>
        </p:nvCxnSpPr>
        <p:spPr>
          <a:xfrm>
            <a:off x="5929313" y="2354089"/>
            <a:ext cx="2911157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" name="Google Shape;100;p24"/>
          <p:cNvSpPr/>
          <p:nvPr>
            <p:ph idx="2" type="pic"/>
          </p:nvPr>
        </p:nvSpPr>
        <p:spPr>
          <a:xfrm>
            <a:off x="5973973" y="2409825"/>
            <a:ext cx="3431694" cy="229076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1" name="Google Shape;101;p24"/>
          <p:cNvSpPr/>
          <p:nvPr>
            <p:ph idx="3" type="pic"/>
          </p:nvPr>
        </p:nvSpPr>
        <p:spPr>
          <a:xfrm>
            <a:off x="5962650" y="-57150"/>
            <a:ext cx="2919413" cy="434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Google Shape;102;p24"/>
          <p:cNvSpPr/>
          <p:nvPr>
            <p:ph idx="4" type="pic"/>
          </p:nvPr>
        </p:nvSpPr>
        <p:spPr>
          <a:xfrm>
            <a:off x="233363" y="266700"/>
            <a:ext cx="5829300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66713" y="4567238"/>
            <a:ext cx="54673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/>
          <p:nvPr>
            <p:ph idx="2" type="pic"/>
          </p:nvPr>
        </p:nvSpPr>
        <p:spPr>
          <a:xfrm>
            <a:off x="-4762" y="-9525"/>
            <a:ext cx="9144000" cy="666537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400050" y="1038225"/>
            <a:ext cx="8344762" cy="68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2" name="Google Shape;52;p13"/>
          <p:cNvSpPr txBox="1"/>
          <p:nvPr>
            <p:ph type="title"/>
          </p:nvPr>
        </p:nvSpPr>
        <p:spPr>
          <a:xfrm>
            <a:off x="400050" y="176213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00050" y="1171575"/>
            <a:ext cx="8339137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706083" y="48696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4294967295" type="ctrTitle"/>
          </p:nvPr>
        </p:nvSpPr>
        <p:spPr>
          <a:xfrm>
            <a:off x="400050" y="695325"/>
            <a:ext cx="8339137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" name="Google Shape;113;p26"/>
          <p:cNvSpPr txBox="1"/>
          <p:nvPr>
            <p:ph idx="4294967295" type="subTitle"/>
          </p:nvPr>
        </p:nvSpPr>
        <p:spPr>
          <a:xfrm>
            <a:off x="400050" y="2643188"/>
            <a:ext cx="8339137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82" y="-3190"/>
            <a:ext cx="9171964" cy="515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BLoC - </a:t>
            </a:r>
            <a:r>
              <a:rPr lang="en"/>
              <a:t>Business Logic Components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400050" y="2288825"/>
            <a:ext cx="8339100" cy="2397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Most popular State management library for Flutter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171574"/>
            <a:ext cx="7941850" cy="10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093838"/>
            <a:ext cx="76200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Cubit - Simplified </a:t>
            </a:r>
            <a:r>
              <a:rPr lang="en"/>
              <a:t>Lifecycle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131375"/>
            <a:ext cx="4171950" cy="318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131377"/>
            <a:ext cx="4386052" cy="38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439" y="1022200"/>
            <a:ext cx="6842327" cy="39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Page BLoC State </a:t>
            </a:r>
            <a:r>
              <a:rPr lang="en"/>
              <a:t>Definition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400050" y="1171575"/>
            <a:ext cx="8339100" cy="35148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Theme / Locale Handling</a:t>
            </a:r>
            <a:endParaRPr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Navigation Handling</a:t>
            </a:r>
            <a:endParaRPr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API Handling</a:t>
            </a:r>
            <a:endParaRPr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Formatting Handling</a:t>
            </a:r>
            <a:endParaRPr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BuildEnv Handling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248" y="1052912"/>
            <a:ext cx="3540900" cy="37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4294967295"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388" y="118200"/>
            <a:ext cx="4334423" cy="49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00050" y="1733550"/>
            <a:ext cx="8339100" cy="1676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227" name="Google Shape;227;p40"/>
          <p:cNvSpPr/>
          <p:nvPr/>
        </p:nvSpPr>
        <p:spPr>
          <a:xfrm rot="5400000">
            <a:off x="0" y="0"/>
            <a:ext cx="5143500" cy="5143500"/>
          </a:xfrm>
          <a:prstGeom prst="rtTriangle">
            <a:avLst/>
          </a:prstGeom>
          <a:solidFill>
            <a:srgbClr val="2AB5F6"/>
          </a:solidFill>
          <a:ln cap="flat" cmpd="sng" w="9525">
            <a:solidFill>
              <a:srgbClr val="2AB5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 rot="-5400000">
            <a:off x="4000500" y="0"/>
            <a:ext cx="5143500" cy="5143500"/>
          </a:xfrm>
          <a:prstGeom prst="rtTriangle">
            <a:avLst/>
          </a:prstGeom>
          <a:solidFill>
            <a:srgbClr val="2AB5F6"/>
          </a:solidFill>
          <a:ln cap="flat" cmpd="sng" w="9525">
            <a:solidFill>
              <a:srgbClr val="2AB5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400050" y="176213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included:</a:t>
            </a:r>
            <a:endParaRPr sz="500"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400050" y="1171575"/>
            <a:ext cx="38328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222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Mobile APP Types</a:t>
            </a:r>
            <a:endParaRPr sz="500"/>
          </a:p>
          <a:p>
            <a:pPr indent="-222250" lvl="0" marL="228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What is Flutter?</a:t>
            </a:r>
            <a:endParaRPr sz="500"/>
          </a:p>
          <a:p>
            <a:pPr indent="-222250" lvl="0" marL="228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Why choose Flutter?</a:t>
            </a:r>
            <a:endParaRPr sz="500"/>
          </a:p>
          <a:p>
            <a:pPr indent="-222250" lvl="0" marL="228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Flutter v.s. React Native</a:t>
            </a:r>
            <a:endParaRPr sz="500"/>
          </a:p>
          <a:p>
            <a:pPr indent="-222250" lvl="0" marL="228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Flutter Pros and Cons</a:t>
            </a:r>
            <a:endParaRPr sz="500"/>
          </a:p>
          <a:p>
            <a:pPr indent="-222250" lvl="0" marL="228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Char char="•"/>
            </a:pPr>
            <a:r>
              <a:rPr lang="en" sz="1800"/>
              <a:t>MVC / MVP / MVVM</a:t>
            </a:r>
            <a:endParaRPr sz="500"/>
          </a:p>
        </p:txBody>
      </p:sp>
      <p:sp>
        <p:nvSpPr>
          <p:cNvPr id="121" name="Google Shape;121;p27"/>
          <p:cNvSpPr txBox="1"/>
          <p:nvPr/>
        </p:nvSpPr>
        <p:spPr>
          <a:xfrm>
            <a:off x="4452020" y="1389470"/>
            <a:ext cx="3832852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22250" lvl="0" marL="228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Font typeface="Helvetica Neue"/>
              <a:buChar char="•"/>
            </a:pPr>
            <a:r>
              <a:rPr lang="en" sz="18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State Management - BLoC</a:t>
            </a:r>
            <a:endParaRPr sz="1800">
              <a:solidFill>
                <a:srgbClr val="7474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747474"/>
              </a:buClr>
              <a:buSzPts val="1300"/>
              <a:buFont typeface="Helvetica Neue"/>
              <a:buChar char="•"/>
            </a:pPr>
            <a:r>
              <a:rPr lang="en" sz="18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structure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8287908" y="-20339"/>
            <a:ext cx="863870" cy="5184178"/>
          </a:xfrm>
          <a:prstGeom prst="rect">
            <a:avLst/>
          </a:pr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617" y="1591132"/>
            <a:ext cx="4148766" cy="1961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type="title"/>
          </p:nvPr>
        </p:nvSpPr>
        <p:spPr>
          <a:xfrm>
            <a:off x="400050" y="176213"/>
            <a:ext cx="3571875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Mobile APP Types</a:t>
            </a:r>
            <a:endParaRPr sz="500"/>
          </a:p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00050" y="1171575"/>
            <a:ext cx="4105855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Native APPs</a:t>
            </a:r>
            <a:endParaRPr sz="500"/>
          </a:p>
          <a:p>
            <a:pPr indent="-177800" lvl="2" marL="520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Built specifically for a mobile device’s operating system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Web APPs</a:t>
            </a:r>
            <a:endParaRPr sz="500"/>
          </a:p>
          <a:p>
            <a:pPr indent="-177800" lvl="2" marL="520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Behave similarly to native apps but are  accessed via a web browser on mobile device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Hybrid APPs</a:t>
            </a:r>
            <a:endParaRPr sz="500"/>
          </a:p>
          <a:p>
            <a:pPr indent="-177800" lvl="2" marL="520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Web apps that look and feel like native apps</a:t>
            </a:r>
            <a:endParaRPr sz="500"/>
          </a:p>
          <a:p>
            <a:pPr indent="-177800" lvl="2" marL="520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Have a home screen app icon, responsive design, fast performance, even be able to function offline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402431" y="166755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Flutter?</a:t>
            </a:r>
            <a:endParaRPr sz="500"/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400050" y="1171575"/>
            <a:ext cx="4606299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413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</a:pPr>
            <a:r>
              <a:rPr b="0" i="0" lang="en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Flutter is Google’s UI toolkit for building beautiful, natively compiled applications for mobile, web, and desktop from a single codebase.</a:t>
            </a:r>
            <a:endParaRPr sz="500"/>
          </a:p>
          <a:p>
            <a:pPr indent="-241300" lvl="0" marL="2413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1400"/>
              <a:buChar char="•"/>
            </a:pPr>
            <a:r>
              <a:rPr b="0" i="0" lang="en" sz="19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language used to code in Flutter is Dart, developed by Google, and unique to Flutter, which originally is planned using in Google Chrome.</a:t>
            </a:r>
            <a:endParaRPr sz="500"/>
          </a:p>
        </p:txBody>
      </p:sp>
      <p:sp>
        <p:nvSpPr>
          <p:cNvPr id="136" name="Google Shape;136;p29"/>
          <p:cNvSpPr/>
          <p:nvPr/>
        </p:nvSpPr>
        <p:spPr>
          <a:xfrm>
            <a:off x="4179814" y="1485"/>
            <a:ext cx="4964384" cy="5140529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9177" r="16386" t="10752"/>
          <a:stretch/>
        </p:blipFill>
        <p:spPr>
          <a:xfrm>
            <a:off x="5137514" y="1704826"/>
            <a:ext cx="3630074" cy="244823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50000" stPos="0" sy="-100000" ky="0"/>
          </a:effectLst>
        </p:spPr>
      </p:pic>
      <p:pic>
        <p:nvPicPr>
          <p:cNvPr descr="Image" id="138" name="Google Shape;1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616" y="3964552"/>
            <a:ext cx="1550572" cy="48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400050" y="176213"/>
            <a:ext cx="3571875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choose Flutter?</a:t>
            </a:r>
            <a:endParaRPr sz="500"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00050" y="1171575"/>
            <a:ext cx="3571875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3970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Fast Development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Stateful Hot Reload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Rich set of fully-customizable widgets</a:t>
            </a:r>
            <a:endParaRPr sz="500"/>
          </a:p>
          <a:p>
            <a:pPr indent="-139700" lvl="0" marL="139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Expressive and Flexible UI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Quickly ship features with a focus on native end-user experiences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Incredibly fast rendering and expressive and flexible designs</a:t>
            </a:r>
            <a:endParaRPr sz="500"/>
          </a:p>
          <a:p>
            <a:pPr indent="-139700" lvl="0" marL="139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Native Performance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Flutter’s widgets incorporate all critical platform differences such as scrolling, navigation </a:t>
            </a:r>
            <a:endParaRPr sz="500"/>
          </a:p>
          <a:p>
            <a:pPr indent="-139700" lvl="2" marL="4191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747474"/>
              </a:buClr>
              <a:buSzPts val="800"/>
              <a:buChar char="•"/>
            </a:pPr>
            <a:r>
              <a:rPr lang="en" sz="1100"/>
              <a:t>Flutter code is compiled to native ARM machine code using Dart's native compilers</a:t>
            </a:r>
            <a:endParaRPr sz="500"/>
          </a:p>
        </p:txBody>
      </p:sp>
      <p:pic>
        <p:nvPicPr>
          <p:cNvPr descr="68747470733a2f2f63646e2e3264696d656e73696f6e732e636f6d2f315f53746172742e676966.gif"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275" y="378468"/>
            <a:ext cx="2298440" cy="438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/>
          <p:nvPr/>
        </p:nvSpPr>
        <p:spPr>
          <a:xfrm>
            <a:off x="-11550" y="2788651"/>
            <a:ext cx="9167100" cy="2354700"/>
          </a:xfrm>
          <a:prstGeom prst="rect">
            <a:avLst/>
          </a:pr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31"/>
          <p:cNvSpPr txBox="1"/>
          <p:nvPr>
            <p:ph type="title"/>
          </p:nvPr>
        </p:nvSpPr>
        <p:spPr>
          <a:xfrm>
            <a:off x="400050" y="176213"/>
            <a:ext cx="8424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Flutter v.s. React Native</a:t>
            </a:r>
            <a:r>
              <a:rPr lang="en"/>
              <a:t> - Compilation</a:t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b="12223" l="7113" r="6664" t="13200"/>
          <a:stretch/>
        </p:blipFill>
        <p:spPr>
          <a:xfrm>
            <a:off x="400050" y="1248475"/>
            <a:ext cx="4444400" cy="1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99" y="3188850"/>
            <a:ext cx="3120801" cy="17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/>
        </p:nvSpPr>
        <p:spPr>
          <a:xfrm>
            <a:off x="400050" y="1248475"/>
            <a:ext cx="15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Native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32850" y="2788650"/>
            <a:ext cx="15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158450" y="2111550"/>
            <a:ext cx="34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JS to Native Code</a:t>
            </a:r>
            <a:endParaRPr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158450" y="3188850"/>
            <a:ext cx="34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 whatever you want with C++ based Graphics Engine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4200150" y="2359350"/>
            <a:ext cx="123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</a:t>
            </a:r>
            <a:endParaRPr b="1" sz="4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-11622" y="4256823"/>
            <a:ext cx="9167244" cy="890784"/>
          </a:xfrm>
          <a:prstGeom prst="rect">
            <a:avLst/>
          </a:pr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400050" y="176213"/>
            <a:ext cx="8424776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Flutter v.s. React Native - Performance</a:t>
            </a:r>
            <a:endParaRPr sz="500"/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400050" y="1171575"/>
            <a:ext cx="4496499" cy="35147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Flutter and React Native are similar frameworks for developing a cross-platform mobile APP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Studies show there are strengths and weaknesses between these two frameworks.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b="1" lang="en" sz="1400">
                <a:solidFill>
                  <a:srgbClr val="38761D"/>
                </a:solidFill>
              </a:rPr>
              <a:t>React Native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 perform better in </a:t>
            </a:r>
            <a:r>
              <a:rPr b="1" lang="en" sz="1400">
                <a:solidFill>
                  <a:srgbClr val="38761D"/>
                </a:solidFill>
              </a:rPr>
              <a:t>Disk I/O</a:t>
            </a:r>
            <a:endParaRPr b="1" sz="500">
              <a:solidFill>
                <a:srgbClr val="38761D"/>
              </a:solidFill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b="1" lang="en" sz="1400">
                <a:solidFill>
                  <a:srgbClr val="3D85C6"/>
                </a:solidFill>
              </a:rPr>
              <a:t>Flutter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 perform better in </a:t>
            </a:r>
            <a:r>
              <a:rPr b="1" lang="en" sz="1400">
                <a:solidFill>
                  <a:srgbClr val="3D85C6"/>
                </a:solidFill>
              </a:rPr>
              <a:t>UI interactive</a:t>
            </a:r>
            <a:endParaRPr b="1" sz="500">
              <a:solidFill>
                <a:srgbClr val="3D85C6"/>
              </a:solidFill>
            </a:endParaRPr>
          </a:p>
          <a:p>
            <a:pPr indent="-1143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As trading system required a fast UI for price quoting, Flutter seems is a better choice.</a:t>
            </a:r>
            <a:endParaRPr sz="500"/>
          </a:p>
        </p:txBody>
      </p:sp>
      <p:pic>
        <p:nvPicPr>
          <p:cNvPr descr="Screenshot 2020-12-07 at 3.25.50 PM.png" id="166" name="Google Shape;1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750" y="1708071"/>
            <a:ext cx="3067079" cy="130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0-12-07 at 3.27.57 PM.png" id="167" name="Google Shape;16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646" y="246808"/>
            <a:ext cx="3067291" cy="136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0-12-07 at 3.32.28 PM.png" id="168" name="Google Shape;16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7079" y="3101416"/>
            <a:ext cx="3281844" cy="173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4876363" y="-20885"/>
            <a:ext cx="4276026" cy="5185271"/>
          </a:xfrm>
          <a:prstGeom prst="rect">
            <a:avLst/>
          </a:pr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3979200" y="-20885"/>
            <a:ext cx="897360" cy="518527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AB5F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Google Shape;175;p33"/>
          <p:cNvSpPr txBox="1"/>
          <p:nvPr>
            <p:ph idx="4294967295" type="title"/>
          </p:nvPr>
        </p:nvSpPr>
        <p:spPr>
          <a:xfrm>
            <a:off x="400050" y="176213"/>
            <a:ext cx="8424776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Flutter Pros and Cons</a:t>
            </a:r>
            <a:endParaRPr sz="500"/>
          </a:p>
        </p:txBody>
      </p:sp>
      <p:sp>
        <p:nvSpPr>
          <p:cNvPr id="176" name="Google Shape;176;p33"/>
          <p:cNvSpPr txBox="1"/>
          <p:nvPr>
            <p:ph idx="4294967295" type="body"/>
          </p:nvPr>
        </p:nvSpPr>
        <p:spPr>
          <a:xfrm>
            <a:off x="405642" y="1057734"/>
            <a:ext cx="3881191" cy="24956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Faster development time - Hot reload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Lower maintenance cost - Same codebase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Synchronise logic between iOS and Android</a:t>
            </a:r>
            <a:endParaRPr sz="500"/>
          </a:p>
          <a:p>
            <a:pPr indent="-177800" lvl="0" marL="177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000"/>
              <a:buChar char="•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Higher performance compared with React Native and Web APPs</a:t>
            </a:r>
            <a:endParaRPr sz="500"/>
          </a:p>
        </p:txBody>
      </p:sp>
      <p:sp>
        <p:nvSpPr>
          <p:cNvPr id="177" name="Google Shape;177;p33"/>
          <p:cNvSpPr txBox="1"/>
          <p:nvPr/>
        </p:nvSpPr>
        <p:spPr>
          <a:xfrm>
            <a:off x="4787579" y="1057734"/>
            <a:ext cx="3644245" cy="24956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 libraries compared with React Native</a:t>
            </a:r>
            <a:endParaRPr sz="500"/>
          </a:p>
          <a:p>
            <a:pPr indent="-177800" lvl="0" marL="177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 flexibility compared with Native</a:t>
            </a:r>
            <a:endParaRPr sz="500"/>
          </a:p>
          <a:p>
            <a:pPr indent="-177800" lvl="0" marL="177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Latest updates relied on Google Flutter team</a:t>
            </a:r>
            <a:endParaRPr sz="500"/>
          </a:p>
          <a:p>
            <a:pPr indent="-177800" lvl="0" marL="177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performance compared with Native in some cases. However which can be overcome by using native code with Flutter Platform Channel</a:t>
            </a:r>
            <a:endParaRPr sz="500"/>
          </a:p>
        </p:txBody>
      </p:sp>
      <p:pic>
        <p:nvPicPr>
          <p:cNvPr descr="Image" id="178" name="Google Shape;1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905" y="3416352"/>
            <a:ext cx="1565237" cy="148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3555" y="3417142"/>
            <a:ext cx="1563576" cy="148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400050" y="176213"/>
            <a:ext cx="8339137" cy="738188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</a:pPr>
            <a:r>
              <a:rPr lang="en"/>
              <a:t>D</a:t>
            </a:r>
            <a:r>
              <a:rPr lang="en"/>
              <a:t>esign Pattern - MVC vs MVP vs MVVM</a:t>
            </a:r>
            <a:endParaRPr sz="500"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8" y="1260525"/>
            <a:ext cx="6889774" cy="30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850" y="1861825"/>
            <a:ext cx="1500150" cy="1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850" y="3643350"/>
            <a:ext cx="1500150" cy="15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